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0" r:id="rId3"/>
    <p:sldId id="386" r:id="rId4"/>
    <p:sldId id="343" r:id="rId5"/>
    <p:sldId id="274" r:id="rId6"/>
    <p:sldId id="375" r:id="rId7"/>
    <p:sldId id="286" r:id="rId8"/>
    <p:sldId id="378" r:id="rId9"/>
    <p:sldId id="379" r:id="rId10"/>
    <p:sldId id="374" r:id="rId11"/>
    <p:sldId id="381" r:id="rId12"/>
    <p:sldId id="383" r:id="rId13"/>
    <p:sldId id="384" r:id="rId14"/>
    <p:sldId id="388" r:id="rId15"/>
    <p:sldId id="370" r:id="rId16"/>
    <p:sldId id="276" r:id="rId17"/>
    <p:sldId id="305" r:id="rId18"/>
    <p:sldId id="327" r:id="rId19"/>
    <p:sldId id="391" r:id="rId20"/>
    <p:sldId id="392" r:id="rId21"/>
    <p:sldId id="389" r:id="rId22"/>
    <p:sldId id="390" r:id="rId23"/>
    <p:sldId id="393" r:id="rId24"/>
    <p:sldId id="394" r:id="rId25"/>
    <p:sldId id="376" r:id="rId26"/>
    <p:sldId id="279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CC2E4"/>
    <a:srgbClr val="99CCFF"/>
    <a:srgbClr val="CCECFF"/>
    <a:srgbClr val="CCFFFF"/>
    <a:srgbClr val="000066"/>
    <a:srgbClr val="FF5050"/>
    <a:srgbClr val="FE3C00"/>
    <a:srgbClr val="F808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41" autoAdjust="0"/>
    <p:restoredTop sz="91186" autoAdjust="0"/>
  </p:normalViewPr>
  <p:slideViewPr>
    <p:cSldViewPr>
      <p:cViewPr>
        <p:scale>
          <a:sx n="70" d="100"/>
          <a:sy n="70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fld id="{A7759605-F886-4538-948B-3501F27DAF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fld id="{03DB0AF7-39AD-4563-AC58-1F9FF5BAD6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61BCA-F8B9-4622-9305-E82A81308456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621DC-BDD6-4297-AB08-2235E3071E76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309A2-7A56-4D07-A676-0CFD50CEA027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D8A01-4238-476B-A4E8-924DC7E097FD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CB77C-C721-4D75-B4F8-5E1F27059B02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C8D28-B9AE-4E2E-A4F0-787E3CBFF7FA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7EDF9-C738-4184-B9E0-823D91E06DCF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A82D8-BBA5-4D12-A10C-D8A3EE33336D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3E188-6109-44F5-B030-CA36116BA6B3}" type="slidenum">
              <a:rPr lang="en-US" altLang="ko-KR" smtClean="0"/>
              <a:pPr/>
              <a:t>26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nl-NL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6E36-DF18-4E44-82FE-CB6D87DC62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75B5-BAC8-4E71-81CF-85E3DA0D93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3C6B-E735-47F9-93F8-23D72CC354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008C-D535-4D15-8585-A45B3E604E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157B6-E5A4-4A08-9EE9-2C2EFF5E15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877B-4003-4371-BC81-AA2A7A6A16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7EFF-8CE2-4EDD-9C21-B792B49184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2616-BD54-4D4B-BE3D-E7FD93F8C1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4D39-78D0-49E4-B053-7E113A6F0B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3FA1-9287-4188-A990-3CACB13C64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CB29-C5F2-4537-A90E-21DF1E52CA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DBF05-FB43-4697-9D54-7F229EC605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5E82-B044-4819-ACC9-C9816B95F5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Klik om de opmaakprofielen van de modeltekst te bewerken</a:t>
            </a:r>
          </a:p>
          <a:p>
            <a:pPr lvl="1"/>
            <a:r>
              <a:rPr lang="en-US" altLang="ko-KR" smtClean="0"/>
              <a:t>Tweede niveau</a:t>
            </a:r>
          </a:p>
          <a:p>
            <a:pPr lvl="2"/>
            <a:r>
              <a:rPr lang="en-US" altLang="ko-KR" smtClean="0"/>
              <a:t>Derde niveau</a:t>
            </a:r>
          </a:p>
          <a:p>
            <a:pPr lvl="3"/>
            <a:r>
              <a:rPr lang="en-US" altLang="ko-KR" smtClean="0"/>
              <a:t>Vierde niveau</a:t>
            </a:r>
          </a:p>
          <a:p>
            <a:pPr lvl="4"/>
            <a:r>
              <a:rPr lang="en-US" altLang="ko-KR" smtClean="0"/>
              <a:t>Vijfde niveau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fld id="{9AD3F494-5CB0-4273-97D1-065221D177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assie@benthamscience.a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selec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448175"/>
            <a:ext cx="7127875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1400" smtClean="0">
              <a:solidFill>
                <a:schemeClr val="tx2"/>
              </a:solidFill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400" i="1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i="1" smtClean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专注医药科学</a:t>
            </a:r>
            <a:endParaRPr lang="en-US" altLang="ko-KR" i="1" smtClean="0">
              <a:solidFill>
                <a:schemeClr val="bg1"/>
              </a:solidFill>
              <a:latin typeface="Tahoma" pitchFamily="34" charset="0"/>
              <a:ea typeface="굴림" charset="-127"/>
            </a:endParaRPr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692275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>
              <a:ea typeface="굴림" charset="-127"/>
            </a:endParaRPr>
          </a:p>
        </p:txBody>
      </p:sp>
      <p:pic>
        <p:nvPicPr>
          <p:cNvPr id="205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063" y="3432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963" y="36480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9"/>
          <p:cNvPicPr>
            <a:picLocks noGrp="1" noChangeAspect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4865688" y="2530475"/>
            <a:ext cx="0" cy="0"/>
          </a:xfrm>
          <a:noFill/>
        </p:spPr>
      </p:pic>
      <p:pic>
        <p:nvPicPr>
          <p:cNvPr id="2055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3863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28" descr="BSP_Logo_Blue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04813"/>
            <a:ext cx="36004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4053" dir="1857825" algn="ctr" rotWithShape="0">
              <a:srgbClr val="FFFFFF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圆角矩形 17"/>
          <p:cNvSpPr>
            <a:spLocks noChangeArrowheads="1"/>
          </p:cNvSpPr>
          <p:nvPr/>
        </p:nvSpPr>
        <p:spPr bwMode="auto">
          <a:xfrm>
            <a:off x="0" y="3571875"/>
            <a:ext cx="9144000" cy="2357438"/>
          </a:xfrm>
          <a:prstGeom prst="roundRect">
            <a:avLst>
              <a:gd name="adj" fmla="val 16667"/>
            </a:avLst>
          </a:prstGeom>
          <a:solidFill>
            <a:srgbClr val="9CC2E4"/>
          </a:solidFill>
          <a:ln w="9525" algn="ctr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900113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Bentham Science </a:t>
            </a:r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出版物特点</a:t>
            </a:r>
            <a:endParaRPr lang="en-US" altLang="zh-CN" sz="3200" dirty="0" smtClean="0">
              <a:solidFill>
                <a:srgbClr val="333399"/>
              </a:solidFill>
              <a:latin typeface="Tahoma" pitchFamily="34" charset="0"/>
              <a:ea typeface="굴림" charset="-127"/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0" y="857232"/>
            <a:ext cx="7772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6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24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24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10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9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24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6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60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429250" y="3857625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E3C00"/>
                </a:solidFill>
                <a:ea typeface="宋体" charset="-122"/>
              </a:rPr>
              <a:t>医药化学中的抗炎与抗过敏药剂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0" y="407193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a typeface="宋体" charset="-122"/>
              </a:rPr>
              <a:t>癌症中的生物活性脂质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643438" y="478631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ea typeface="宋体" charset="-122"/>
              </a:rPr>
              <a:t>心血管和血液失调：药靶研究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3143250" y="378618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66"/>
                </a:solidFill>
                <a:ea typeface="宋体" charset="-122"/>
              </a:rPr>
              <a:t>当今</a:t>
            </a:r>
            <a:r>
              <a:rPr lang="en-US" altLang="zh-CN" sz="2400" b="1">
                <a:solidFill>
                  <a:srgbClr val="000066"/>
                </a:solidFill>
                <a:ea typeface="宋体" charset="-122"/>
              </a:rPr>
              <a:t>HIV</a:t>
            </a:r>
            <a:r>
              <a:rPr lang="zh-CN" altLang="en-US" sz="2400" b="1">
                <a:solidFill>
                  <a:srgbClr val="000066"/>
                </a:solidFill>
                <a:ea typeface="宋体" charset="-122"/>
              </a:rPr>
              <a:t>研究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3286125" y="428625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5050"/>
                </a:solidFill>
                <a:ea typeface="宋体" charset="-122"/>
              </a:rPr>
              <a:t>当今神经血管研究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6500813" y="4429125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ea typeface="宋体" charset="-122"/>
              </a:rPr>
              <a:t>当今风湿病评论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2786063" y="5286375"/>
            <a:ext cx="3786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ea typeface="宋体" charset="-122"/>
              </a:rPr>
              <a:t>最新抗癌药物研发专利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714375" y="5214938"/>
            <a:ext cx="250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66"/>
                </a:solidFill>
                <a:ea typeface="宋体" charset="-122"/>
              </a:rPr>
              <a:t>天然产物杂志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6500813" y="5429250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a typeface="宋体" charset="-122"/>
              </a:rPr>
              <a:t>当今基因疗法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500063" y="464343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664D"/>
                </a:solidFill>
                <a:ea typeface="宋体" charset="-122"/>
              </a:rPr>
              <a:t>炎症与过敏症：药靶研究</a:t>
            </a:r>
          </a:p>
        </p:txBody>
      </p:sp>
      <p:sp>
        <p:nvSpPr>
          <p:cNvPr id="9231" name="TextBox 16"/>
          <p:cNvSpPr txBox="1">
            <a:spLocks noChangeArrowheads="1"/>
          </p:cNvSpPr>
          <p:nvPr/>
        </p:nvSpPr>
        <p:spPr bwMode="auto">
          <a:xfrm>
            <a:off x="214313" y="1785938"/>
            <a:ext cx="8501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b="1" dirty="0" smtClean="0">
                <a:ea typeface="宋体" charset="-122"/>
              </a:rPr>
              <a:t>专业</a:t>
            </a:r>
            <a:r>
              <a:rPr lang="zh-CN" altLang="en-US" b="1" dirty="0">
                <a:ea typeface="宋体" charset="-122"/>
              </a:rPr>
              <a:t>性及针对性很强，而不仅仅是交叉学科的内容，可深入至具体病症。</a:t>
            </a:r>
            <a:endParaRPr lang="en-US" altLang="zh-CN" b="1" dirty="0">
              <a:ea typeface="宋体" charset="-122"/>
            </a:endParaRPr>
          </a:p>
          <a:p>
            <a:pPr>
              <a:buFont typeface="Wingdings" pitchFamily="2" charset="2"/>
              <a:buChar char="l"/>
            </a:pPr>
            <a:endParaRPr lang="en-US" altLang="zh-CN" b="1" dirty="0">
              <a:ea typeface="宋体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b="1" dirty="0" smtClean="0">
                <a:ea typeface="宋体" charset="-122"/>
              </a:rPr>
              <a:t>包括</a:t>
            </a:r>
            <a:r>
              <a:rPr lang="zh-CN" altLang="en-US" b="1" dirty="0">
                <a:ea typeface="宋体" charset="-122"/>
              </a:rPr>
              <a:t>很多最新最热门的话题，如天然产物、基因疗法、纳米与制药等等。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819136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怎样开始使用</a:t>
            </a:r>
            <a:r>
              <a:rPr lang="en-US" altLang="zh-CN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？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pPr lvl="0"/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怎样开始使用</a:t>
            </a:r>
            <a:r>
              <a:rPr lang="en-US" altLang="zh-CN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？</a:t>
            </a:r>
            <a:r>
              <a:rPr lang="zh-CN" altLang="en-US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/>
            </a:r>
            <a:br>
              <a:rPr lang="zh-CN" altLang="en-US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</a:b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怎样开始使用</a:t>
            </a:r>
            <a:r>
              <a:rPr lang="en-US" altLang="zh-CN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Bentham</a:t>
            </a:r>
            <a:r>
              <a:rPr lang="zh-CN" altLang="en-US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？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、经典期刊举例</a:t>
            </a:r>
            <a:br>
              <a:rPr lang="zh-CN" altLang="en-US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001125" cy="981075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ahoma" pitchFamily="34" charset="0"/>
                <a:ea typeface="宋体" charset="-122"/>
              </a:rPr>
              <a:t/>
            </a:r>
            <a:br>
              <a:rPr lang="en-US" altLang="zh-CN" sz="3200" b="1" dirty="0" smtClean="0">
                <a:latin typeface="Tahoma" pitchFamily="34" charset="0"/>
                <a:ea typeface="宋体" charset="-122"/>
              </a:rPr>
            </a:br>
            <a:r>
              <a:rPr lang="en-US" altLang="zh-CN" sz="3000" b="1" dirty="0" smtClean="0">
                <a:latin typeface="Tahoma" pitchFamily="34" charset="0"/>
                <a:ea typeface="宋体" charset="-122"/>
              </a:rPr>
              <a:t>BENTHAM</a:t>
            </a:r>
            <a:r>
              <a:rPr lang="zh-CN" altLang="en-US" sz="3000" b="1" dirty="0" smtClean="0">
                <a:latin typeface="Tahoma" pitchFamily="34" charset="0"/>
                <a:ea typeface="宋体" charset="-122"/>
              </a:rPr>
              <a:t>独有的专利评审类期刊（</a:t>
            </a:r>
            <a:r>
              <a:rPr lang="en-US" altLang="zh-CN" sz="3000" b="1" dirty="0" smtClean="0">
                <a:latin typeface="Tahoma" pitchFamily="34" charset="0"/>
                <a:ea typeface="宋体" charset="-122"/>
              </a:rPr>
              <a:t>27</a:t>
            </a:r>
            <a:r>
              <a:rPr lang="zh-CN" altLang="en-US" sz="3000" b="1" dirty="0" smtClean="0">
                <a:latin typeface="Tahoma" pitchFamily="34" charset="0"/>
                <a:ea typeface="宋体" charset="-122"/>
              </a:rPr>
              <a:t>种）</a:t>
            </a:r>
            <a:endParaRPr lang="en-US" altLang="zh-CN" sz="3000" b="1" dirty="0" smtClean="0">
              <a:ea typeface="宋体" charset="-122"/>
            </a:endParaRPr>
          </a:p>
        </p:txBody>
      </p:sp>
      <p:pic>
        <p:nvPicPr>
          <p:cNvPr id="10243" name="Picture 2" descr="C:\Users\DELL\Pictures\pra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1485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DELL\Pictures\nanotec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43063"/>
            <a:ext cx="152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Users\DELL\Pictures\DNAG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643063"/>
            <a:ext cx="152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:\Users\DELL\Pictures\RPGMCov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857625"/>
            <a:ext cx="152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C:\Users\DELL\Pictures\ENGco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3786188"/>
            <a:ext cx="152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 descr="C:\Users\DELL\Pictures\PRCcov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3786188"/>
            <a:ext cx="1485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tx1"/>
                </a:solidFill>
                <a:latin typeface="Tahoma" pitchFamily="34" charset="0"/>
                <a:ea typeface="굴림" charset="-127"/>
              </a:rPr>
              <a:t>诺贝尔获奖者</a:t>
            </a:r>
            <a:endParaRPr lang="en-US" altLang="ko-KR" smtClean="0">
              <a:solidFill>
                <a:schemeClr val="tx1"/>
              </a:solidFill>
              <a:latin typeface="Tahoma" pitchFamily="34" charset="0"/>
              <a:ea typeface="굴림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412875"/>
            <a:ext cx="8072437" cy="1871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ko-KR" sz="2400" smtClean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	</a:t>
            </a:r>
            <a:r>
              <a:rPr lang="en-US" altLang="zh-CN" sz="2800" smtClean="0">
                <a:ea typeface="宋体" charset="-122"/>
              </a:rPr>
              <a:t>7 </a:t>
            </a:r>
            <a:r>
              <a:rPr lang="zh-CN" altLang="en-US" sz="2800" smtClean="0">
                <a:ea typeface="宋体" charset="-122"/>
              </a:rPr>
              <a:t>位诺贝尔化学或生理学奖得主肯定</a:t>
            </a:r>
            <a:r>
              <a:rPr lang="en-US" altLang="zh-CN" sz="2800" smtClean="0">
                <a:ea typeface="宋体" charset="-122"/>
              </a:rPr>
              <a:t>12 </a:t>
            </a:r>
            <a:r>
              <a:rPr lang="zh-CN" altLang="en-US" sz="2800" smtClean="0">
                <a:ea typeface="宋体" charset="-122"/>
              </a:rPr>
              <a:t>种</a:t>
            </a:r>
            <a:r>
              <a:rPr lang="en-US" altLang="zh-CN" sz="2800" smtClean="0">
                <a:ea typeface="宋体" charset="-122"/>
              </a:rPr>
              <a:t>Bentham </a:t>
            </a:r>
            <a:r>
              <a:rPr lang="zh-CN" altLang="en-US" sz="2800" smtClean="0">
                <a:ea typeface="宋体" charset="-122"/>
              </a:rPr>
              <a:t>期刊为其研究工作提供了很大帮助。</a:t>
            </a:r>
            <a:endParaRPr lang="en-US" altLang="ko-KR" sz="2400" smtClean="0">
              <a:solidFill>
                <a:schemeClr val="bg1"/>
              </a:solidFill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pSp>
        <p:nvGrpSpPr>
          <p:cNvPr id="11268" name="Group 20"/>
          <p:cNvGrpSpPr>
            <a:grpSpLocks/>
          </p:cNvGrpSpPr>
          <p:nvPr/>
        </p:nvGrpSpPr>
        <p:grpSpPr bwMode="auto">
          <a:xfrm>
            <a:off x="2759075" y="1866900"/>
            <a:ext cx="3625850" cy="3125788"/>
            <a:chOff x="0" y="0"/>
            <a:chExt cx="2284" cy="1969"/>
          </a:xfrm>
        </p:grpSpPr>
        <p:sp>
          <p:nvSpPr>
            <p:cNvPr id="1127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ko-KR">
                <a:ea typeface="굴림" charset="-127"/>
              </a:endParaRPr>
            </a:p>
          </p:txBody>
        </p:sp>
        <p:grpSp>
          <p:nvGrpSpPr>
            <p:cNvPr id="11273" name="Group 19"/>
            <p:cNvGrpSpPr>
              <a:grpSpLocks/>
            </p:cNvGrpSpPr>
            <p:nvPr/>
          </p:nvGrpSpPr>
          <p:grpSpPr bwMode="auto">
            <a:xfrm>
              <a:off x="0" y="0"/>
              <a:ext cx="2025" cy="1969"/>
              <a:chOff x="0" y="1969"/>
              <a:chExt cx="2025" cy="1969"/>
            </a:xfrm>
          </p:grpSpPr>
          <p:sp>
            <p:nvSpPr>
              <p:cNvPr id="11274" name="Rectangle 16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ko-KR">
                  <a:ea typeface="굴림" charset="-127"/>
                </a:endParaRPr>
              </a:p>
            </p:txBody>
          </p:sp>
          <p:sp>
            <p:nvSpPr>
              <p:cNvPr id="11275" name="Rectangle 17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ko-KR" sz="800">
                    <a:latin typeface="Verdana" pitchFamily="34" charset="0"/>
                    <a:ea typeface="굴림" charset="-127"/>
                  </a:rPr>
                  <a:t>  </a:t>
                </a:r>
                <a:r>
                  <a:rPr lang="en-US" altLang="ko-KR" sz="8100">
                    <a:latin typeface="Verdana" pitchFamily="34" charset="0"/>
                    <a:ea typeface="굴림" charset="-127"/>
                  </a:rPr>
                  <a:t> </a:t>
                </a:r>
                <a:r>
                  <a:rPr lang="en-US" altLang="ko-KR" sz="800">
                    <a:latin typeface="Verdana" pitchFamily="34" charset="0"/>
                    <a:ea typeface="굴림" charset="-127"/>
                  </a:rPr>
                  <a:t>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11269" name="Picture 18" descr="physics-chemistry medal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724400"/>
            <a:ext cx="23812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4" descr="medicine medal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719638"/>
            <a:ext cx="23812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643188"/>
            <a:ext cx="84201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2759075" y="1866900"/>
            <a:ext cx="3625850" cy="3125788"/>
            <a:chOff x="0" y="0"/>
            <a:chExt cx="2284" cy="1969"/>
          </a:xfrm>
        </p:grpSpPr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ko-KR">
                <a:ea typeface="굴림" charset="-127"/>
              </a:endParaRPr>
            </a:p>
          </p:txBody>
        </p:sp>
        <p:grpSp>
          <p:nvGrpSpPr>
            <p:cNvPr id="12296" name="Group 6"/>
            <p:cNvGrpSpPr>
              <a:grpSpLocks/>
            </p:cNvGrpSpPr>
            <p:nvPr/>
          </p:nvGrpSpPr>
          <p:grpSpPr bwMode="auto">
            <a:xfrm>
              <a:off x="0" y="0"/>
              <a:ext cx="2025" cy="1969"/>
              <a:chOff x="0" y="1969"/>
              <a:chExt cx="2025" cy="1969"/>
            </a:xfrm>
          </p:grpSpPr>
          <p:sp>
            <p:nvSpPr>
              <p:cNvPr id="12297" name="Rectangle 7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ko-KR">
                  <a:ea typeface="굴림" charset="-127"/>
                </a:endParaRPr>
              </a:p>
            </p:txBody>
          </p:sp>
          <p:sp>
            <p:nvSpPr>
              <p:cNvPr id="12298" name="Rectangle 8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ko-KR" sz="800">
                    <a:latin typeface="Verdana" pitchFamily="34" charset="0"/>
                    <a:ea typeface="굴림" charset="-127"/>
                  </a:rPr>
                  <a:t>  </a:t>
                </a:r>
                <a:r>
                  <a:rPr lang="en-US" altLang="ko-KR" sz="8100">
                    <a:latin typeface="Verdana" pitchFamily="34" charset="0"/>
                    <a:ea typeface="굴림" charset="-127"/>
                  </a:rPr>
                  <a:t> </a:t>
                </a:r>
                <a:r>
                  <a:rPr lang="en-US" altLang="ko-KR" sz="800">
                    <a:latin typeface="Verdana" pitchFamily="34" charset="0"/>
                    <a:ea typeface="굴림" charset="-127"/>
                  </a:rPr>
                  <a:t>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-180975" y="0"/>
            <a:ext cx="47529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ko-KR" sz="320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Nobel Laureates quote..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8991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9001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25"/>
            <a:ext cx="90201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3438" y="5714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I.F. 3.853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571480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2500306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242886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I.F. 2.157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4357694"/>
            <a:ext cx="114300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43576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I.F 3.021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2759075" y="1866900"/>
            <a:ext cx="3625850" cy="3125788"/>
            <a:chOff x="0" y="0"/>
            <a:chExt cx="2284" cy="1969"/>
          </a:xfrm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ko-KR">
                <a:ea typeface="굴림" charset="-127"/>
              </a:endParaRPr>
            </a:p>
          </p:txBody>
        </p:sp>
        <p:grpSp>
          <p:nvGrpSpPr>
            <p:cNvPr id="13319" name="Group 6"/>
            <p:cNvGrpSpPr>
              <a:grpSpLocks/>
            </p:cNvGrpSpPr>
            <p:nvPr/>
          </p:nvGrpSpPr>
          <p:grpSpPr bwMode="auto">
            <a:xfrm>
              <a:off x="0" y="0"/>
              <a:ext cx="2025" cy="1969"/>
              <a:chOff x="0" y="1969"/>
              <a:chExt cx="2025" cy="1969"/>
            </a:xfrm>
          </p:grpSpPr>
          <p:sp>
            <p:nvSpPr>
              <p:cNvPr id="13320" name="Rectangle 7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ko-KR">
                  <a:ea typeface="굴림" charset="-127"/>
                </a:endParaRPr>
              </a:p>
            </p:txBody>
          </p:sp>
          <p:sp>
            <p:nvSpPr>
              <p:cNvPr id="13321" name="Rectangle 8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ko-KR" sz="800">
                    <a:latin typeface="Verdana" pitchFamily="34" charset="0"/>
                    <a:ea typeface="굴림" charset="-127"/>
                  </a:rPr>
                  <a:t>  </a:t>
                </a:r>
                <a:r>
                  <a:rPr lang="en-US" altLang="ko-KR" sz="8100">
                    <a:latin typeface="Verdana" pitchFamily="34" charset="0"/>
                    <a:ea typeface="굴림" charset="-127"/>
                  </a:rPr>
                  <a:t> </a:t>
                </a:r>
                <a:r>
                  <a:rPr lang="en-US" altLang="ko-KR" sz="800">
                    <a:latin typeface="Verdana" pitchFamily="34" charset="0"/>
                    <a:ea typeface="굴림" charset="-127"/>
                  </a:rPr>
                  <a:t>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-180975" y="214313"/>
            <a:ext cx="93249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CN" sz="2800" b="1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2800" b="1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与世界知名药物研发公司一直保持着良好合作</a:t>
            </a:r>
            <a:endParaRPr lang="en-US" altLang="ko-KR" sz="2800" b="1">
              <a:solidFill>
                <a:srgbClr val="333399"/>
              </a:solidFill>
              <a:latin typeface="Tahoma" pitchFamily="34" charset="0"/>
              <a:ea typeface="굴림" charset="-127"/>
            </a:endParaRP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214438"/>
            <a:ext cx="9086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3429000"/>
            <a:ext cx="9096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00166" y="1571612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15716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I.F.  3.452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3714752"/>
            <a:ext cx="114300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371475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I.F. 2.976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670"/>
          </a:xfrm>
        </p:spPr>
        <p:txBody>
          <a:bodyPr/>
          <a:lstStyle/>
          <a:p>
            <a:r>
              <a:rPr lang="en-US" altLang="zh-CN" dirty="0" smtClean="0"/>
              <a:t>Top Journals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857231"/>
          <a:ext cx="9144000" cy="50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Journal Titles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刊名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Impact Factor 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Recent Patents on Anti-Cancer Drug Discovery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最新抗癌药物研发专利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4.295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Current Alzheimer Research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当今阿耳茨海默氏病研究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3.889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Medicinal Chemistry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当今医药化学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3.853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 Molecular  Medicine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当今分子医学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3.621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Cancer Drug Targets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当今癌症药靶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3.522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Pharmaceutical Design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当今药物设计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3.452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Topics in Medicinal Chemistry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医药化学当前论题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3.402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Protein &amp; Peptide Science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当今蛋白质与肽科学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3.154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Neuropharmacology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当今神经药理学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3.049</a:t>
                      </a:r>
                    </a:p>
                  </a:txBody>
                  <a:tcPr marL="9525" marR="9525" marT="9525" marB="0" anchor="ctr"/>
                </a:tc>
              </a:tr>
              <a:tr h="461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Current Drug Targets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当今药靶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3.021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内容提要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Bentham</a:t>
            </a:r>
            <a:r>
              <a:rPr lang="zh-CN" altLang="en-US" dirty="0" smtClean="0"/>
              <a:t>简介及平台使用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、经典期刊举例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、关于投稿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2984"/>
          </a:xfrm>
        </p:spPr>
        <p:txBody>
          <a:bodyPr/>
          <a:lstStyle/>
          <a:p>
            <a:r>
              <a:rPr lang="en-US" altLang="zh-CN" dirty="0" smtClean="0"/>
              <a:t>Top Journals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1000110"/>
          <a:ext cx="9144000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Journal Titles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刊名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Impact Factor 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Current Drug Metabolism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当今药物代谢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2.976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Vascular Pharmacology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当今血管药理学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2.966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Mini- Reviews in  Medicinal Chemistry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药物化学短评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 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2.903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CNS &amp; Neuro. Disorders: Drug Targets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中枢神经系统与神经紊乱药靶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2.628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Recent Patents on Nanotechnology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最新纳米技术专利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2.575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Gene Therapy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当今基因疗法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2.542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Anti-Cancer Agents in Medicinal Chemistry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医药化学中抗癌药剂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2.469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Genomics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当今基因组学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2.342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Neurovascular Research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当今神经血管研究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2.253</a:t>
                      </a: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Current Stem Cell Research &amp; Therapy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当今干细胞研究与治疗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2.212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、关于投稿</a:t>
            </a:r>
            <a: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关于投稿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285860"/>
            <a:ext cx="7772400" cy="4114800"/>
          </a:xfrm>
        </p:spPr>
        <p:txBody>
          <a:bodyPr/>
          <a:lstStyle/>
          <a:p>
            <a:r>
              <a:rPr lang="zh-CN" altLang="en-US" dirty="0" smtClean="0"/>
              <a:t>投稿方式</a:t>
            </a:r>
            <a:r>
              <a:rPr lang="en-US" altLang="zh-CN" dirty="0" smtClean="0"/>
              <a:t>-</a:t>
            </a:r>
            <a:r>
              <a:rPr lang="zh-CN" altLang="en-US" dirty="0" smtClean="0"/>
              <a:t>在线，或者转达</a:t>
            </a:r>
            <a:endParaRPr lang="en-US" altLang="zh-CN" dirty="0" smtClean="0"/>
          </a:p>
          <a:p>
            <a:r>
              <a:rPr lang="zh-CN" altLang="en-US" dirty="0" smtClean="0"/>
              <a:t>审稿周期</a:t>
            </a:r>
            <a:r>
              <a:rPr lang="en-US" altLang="zh-CN" dirty="0" smtClean="0"/>
              <a:t>-6</a:t>
            </a:r>
            <a:r>
              <a:rPr lang="zh-CN" altLang="en-US" dirty="0" smtClean="0"/>
              <a:t>至</a:t>
            </a:r>
            <a:r>
              <a:rPr lang="en-US" altLang="zh-CN" dirty="0" smtClean="0"/>
              <a:t>8</a:t>
            </a:r>
            <a:r>
              <a:rPr lang="zh-CN" altLang="en-US" dirty="0" smtClean="0"/>
              <a:t>周</a:t>
            </a:r>
            <a:endParaRPr lang="en-US" altLang="zh-CN" dirty="0" smtClean="0"/>
          </a:p>
          <a:p>
            <a:r>
              <a:rPr lang="zh-CN" altLang="en-US" dirty="0" smtClean="0"/>
              <a:t>快速出版服务“</a:t>
            </a:r>
            <a:r>
              <a:rPr lang="en-US" altLang="zh-CN" dirty="0" smtClean="0"/>
              <a:t>Fast Track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关于中介</a:t>
            </a:r>
            <a:endParaRPr lang="en-US" altLang="zh-CN" dirty="0" smtClean="0"/>
          </a:p>
          <a:p>
            <a:r>
              <a:rPr lang="zh-CN" altLang="en-US" dirty="0" smtClean="0"/>
              <a:t>期刊投稿</a:t>
            </a:r>
            <a:r>
              <a:rPr lang="en-US" altLang="zh-CN" dirty="0" smtClean="0"/>
              <a:t>-EI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SCI</a:t>
            </a:r>
            <a:r>
              <a:rPr lang="zh-CN" altLang="en-US" dirty="0" smtClean="0"/>
              <a:t>索引</a:t>
            </a:r>
            <a:endParaRPr lang="en-US" altLang="zh-CN" dirty="0" smtClean="0"/>
          </a:p>
          <a:p>
            <a:r>
              <a:rPr lang="en-US" altLang="zh-CN" dirty="0" smtClean="0"/>
              <a:t>OA</a:t>
            </a:r>
            <a:r>
              <a:rPr lang="zh-CN" altLang="en-US" dirty="0" smtClean="0"/>
              <a:t>版面费</a:t>
            </a:r>
            <a:r>
              <a:rPr lang="en-US" altLang="zh-CN" dirty="0" smtClean="0"/>
              <a:t>-600</a:t>
            </a:r>
            <a:r>
              <a:rPr lang="zh-CN" altLang="en-US" dirty="0" smtClean="0"/>
              <a:t>至</a:t>
            </a:r>
            <a:r>
              <a:rPr lang="en-US" altLang="zh-CN" dirty="0" smtClean="0"/>
              <a:t>900</a:t>
            </a:r>
            <a:r>
              <a:rPr lang="zh-CN" altLang="en-US" dirty="0" smtClean="0"/>
              <a:t>美金（</a:t>
            </a:r>
            <a:r>
              <a:rPr lang="en-US" sz="2800" b="1" dirty="0" smtClean="0"/>
              <a:t>Submission </a:t>
            </a:r>
            <a:r>
              <a:rPr lang="en-US" sz="2800" b="1" dirty="0" smtClean="0"/>
              <a:t>Code:</a:t>
            </a:r>
            <a:r>
              <a:rPr lang="en-US" sz="2800" dirty="0" smtClean="0"/>
              <a:t> </a:t>
            </a:r>
            <a:r>
              <a:rPr lang="zh-CN" altLang="en-US" sz="2800" dirty="0" smtClean="0"/>
              <a:t> </a:t>
            </a:r>
            <a:r>
              <a:rPr lang="en-US" sz="2800" b="1" dirty="0" smtClean="0"/>
              <a:t>BSP-250516-6</a:t>
            </a:r>
            <a:r>
              <a:rPr lang="en-US" dirty="0" smtClean="0"/>
              <a:t> 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关于投稿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思路、意思充分表述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投稿准备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写作语言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熟悉投稿界面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关于投稿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本专业学术影响力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根据研究水平确定投稿期刊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所投期刊的发表周期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什么样的稿件最受欢迎？</a:t>
            </a:r>
          </a:p>
          <a:p>
            <a:pPr>
              <a:lnSpc>
                <a:spcPct val="150000"/>
              </a:lnSpc>
            </a:pPr>
            <a:endParaRPr lang="zh-CN" altLang="en-US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联系我们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ea typeface="宋体" charset="-122"/>
              </a:rPr>
              <a:t>颜旭英   </a:t>
            </a:r>
          </a:p>
          <a:p>
            <a:pPr>
              <a:lnSpc>
                <a:spcPct val="200000"/>
              </a:lnSpc>
            </a:pPr>
            <a:r>
              <a:rPr lang="en-US" altLang="zh-CN" sz="2400" b="1" u="sng" dirty="0" smtClean="0">
                <a:ea typeface="宋体" charset="-122"/>
                <a:hlinkClick r:id="rId2"/>
              </a:rPr>
              <a:t>cassie@benthamscience.ae</a:t>
            </a:r>
            <a:endParaRPr lang="zh-CN" altLang="zh-CN" sz="2400" b="1" dirty="0" smtClean="0">
              <a:ea typeface="宋体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ea typeface="宋体" charset="-122"/>
              </a:rPr>
              <a:t>T    +86 10 5339 9653</a:t>
            </a:r>
            <a:endParaRPr lang="en-US" altLang="ko-KR" sz="2400" dirty="0" smtClean="0">
              <a:solidFill>
                <a:schemeClr val="bg1"/>
              </a:solidFill>
              <a:latin typeface="Tahoma" pitchFamily="34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000250"/>
            <a:ext cx="7613650" cy="1069975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66"/>
                </a:solidFill>
                <a:latin typeface="Tahoma" pitchFamily="34" charset="0"/>
                <a:ea typeface="굴림" charset="-127"/>
              </a:rPr>
              <a:t>谢谢！</a:t>
            </a:r>
            <a:endParaRPr lang="en-US" altLang="ko-KR" dirty="0" smtClean="0">
              <a:solidFill>
                <a:srgbClr val="000066"/>
              </a:solidFill>
              <a:latin typeface="Tahoma" pitchFamily="34" charset="0"/>
              <a:ea typeface="굴림" charset="-127"/>
            </a:endParaRP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1116013" y="3500438"/>
            <a:ext cx="74168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sz="1600" dirty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Visit our </a:t>
            </a:r>
            <a:r>
              <a:rPr lang="en-US" altLang="ko-KR" sz="1600" dirty="0" err="1" smtClean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url</a:t>
            </a:r>
            <a:r>
              <a:rPr lang="en-US" altLang="ko-KR" sz="1600" dirty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:  </a:t>
            </a:r>
            <a:endParaRPr lang="en-US" altLang="ko-KR" sz="1600" dirty="0" smtClean="0">
              <a:solidFill>
                <a:schemeClr val="bg1"/>
              </a:solidFill>
              <a:latin typeface="Tahoma" pitchFamily="34" charset="0"/>
              <a:ea typeface="굴림" charset="-127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sz="1600" dirty="0" smtClean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 </a:t>
            </a:r>
            <a:r>
              <a:rPr lang="en-US" altLang="ko-KR" b="1" u="sng" dirty="0">
                <a:latin typeface="Tahoma" pitchFamily="34" charset="0"/>
                <a:ea typeface="굴림" charset="-127"/>
              </a:rPr>
              <a:t>www.benthamscience.com</a:t>
            </a:r>
            <a:r>
              <a:rPr lang="en-US" altLang="ko-KR" sz="1600" dirty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  </a:t>
            </a:r>
            <a:endParaRPr lang="en-US" altLang="ko-KR" sz="1600" dirty="0" smtClean="0">
              <a:solidFill>
                <a:schemeClr val="bg1"/>
              </a:solidFill>
              <a:latin typeface="Tahoma" pitchFamily="34" charset="0"/>
              <a:ea typeface="굴림" charset="-127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b="1" u="sng" dirty="0" smtClean="0">
                <a:latin typeface="Tahoma" pitchFamily="34" charset="0"/>
                <a:ea typeface="굴림" charset="-127"/>
                <a:hlinkClick r:id="rId3"/>
              </a:rPr>
              <a:t>www.eurekaselect.com</a:t>
            </a:r>
            <a:endParaRPr lang="en-US" altLang="ko-KR" b="1" u="sng" dirty="0" smtClean="0">
              <a:latin typeface="Tahoma" pitchFamily="34" charset="0"/>
              <a:ea typeface="굴림" charset="-127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b="1" u="sng" dirty="0" smtClean="0">
                <a:latin typeface="Tahoma" pitchFamily="34" charset="0"/>
                <a:ea typeface="굴림" charset="-127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for </a:t>
            </a:r>
            <a:r>
              <a:rPr lang="en-US" altLang="ko-KR" sz="1600" dirty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>more information.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0" y="435768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CN" sz="2400">
                <a:solidFill>
                  <a:srgbClr val="FFC000"/>
                </a:solidFill>
                <a:latin typeface="Tahoma" pitchFamily="34" charset="0"/>
                <a:ea typeface="宋体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Bentham</a:t>
            </a:r>
            <a:r>
              <a:rPr lang="zh-CN" altLang="en-US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简介及平台使用</a:t>
            </a:r>
            <a: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613650" cy="106997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Bentham – </a:t>
            </a:r>
            <a:r>
              <a:rPr lang="zh-CN" altLang="en-US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我们是谁</a:t>
            </a:r>
            <a:r>
              <a:rPr lang="en-US" altLang="ko-KR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57312"/>
            <a:ext cx="8786812" cy="464345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Tahoma" pitchFamily="34" charset="0"/>
                <a:ea typeface="굴림" charset="-127"/>
              </a:rPr>
              <a:t>来自英国，定居阿联酋。</a:t>
            </a:r>
            <a:endParaRPr lang="en-US" altLang="ko-KR" sz="2000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Tahoma" pitchFamily="34" charset="0"/>
                <a:ea typeface="굴림" charset="-127"/>
              </a:rPr>
              <a:t>Bentham Science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出版公司，作为全球范围内主要的科技和医学出版商之一，出版</a:t>
            </a:r>
            <a:r>
              <a:rPr lang="en-US" altLang="zh-CN" sz="2000" dirty="0" smtClean="0">
                <a:latin typeface="Tahoma" pitchFamily="34" charset="0"/>
                <a:ea typeface="굴림" charset="-127"/>
              </a:rPr>
              <a:t>121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种期刊、</a:t>
            </a:r>
            <a:r>
              <a:rPr lang="en-US" altLang="zh-CN" sz="2000" dirty="0" smtClean="0">
                <a:latin typeface="Tahoma" pitchFamily="34" charset="0"/>
                <a:ea typeface="굴림" charset="-127"/>
              </a:rPr>
              <a:t>540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余种电子书以及</a:t>
            </a:r>
            <a:r>
              <a:rPr lang="en-US" altLang="zh-CN" sz="2000" dirty="0" smtClean="0">
                <a:latin typeface="Tahoma" pitchFamily="34" charset="0"/>
                <a:ea typeface="굴림" charset="-127"/>
              </a:rPr>
              <a:t>50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余种同行评审期刊的</a:t>
            </a:r>
            <a:r>
              <a:rPr lang="en-US" altLang="zh-CN" sz="2000" dirty="0" smtClean="0">
                <a:latin typeface="Tahoma" pitchFamily="34" charset="0"/>
                <a:ea typeface="굴림" charset="-127"/>
              </a:rPr>
              <a:t>OA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资源。</a:t>
            </a:r>
            <a:endParaRPr lang="en-US" altLang="zh-CN" sz="2000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Tahoma" pitchFamily="34" charset="0"/>
                <a:ea typeface="굴림" charset="-127"/>
              </a:rPr>
              <a:t>Bentham Science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出版的</a:t>
            </a:r>
            <a:r>
              <a:rPr lang="en-US" altLang="zh-CN" sz="2000" dirty="0" smtClean="0">
                <a:latin typeface="Tahoma" pitchFamily="34" charset="0"/>
                <a:ea typeface="굴림" charset="-127"/>
              </a:rPr>
              <a:t>27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种专利类期刊，是全球仅有的专利评论期刊。</a:t>
            </a:r>
            <a:endParaRPr lang="en-US" altLang="zh-CN" sz="2000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Tahoma" pitchFamily="34" charset="0"/>
                <a:ea typeface="굴림" charset="-127"/>
              </a:rPr>
              <a:t>致力于满足全球制药，生物医学和医疗科研机构的文献资源需求。</a:t>
            </a:r>
            <a:endParaRPr lang="en-US" altLang="ko-KR" sz="2000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Tahoma" pitchFamily="34" charset="0"/>
                <a:ea typeface="굴림" charset="-127"/>
              </a:rPr>
              <a:t>经典期刊包括</a:t>
            </a:r>
            <a:r>
              <a:rPr lang="en-US" altLang="zh-CN" sz="2000" b="1" i="1" dirty="0" smtClean="0">
                <a:latin typeface="Tahoma" pitchFamily="34" charset="0"/>
                <a:ea typeface="굴림" charset="-127"/>
              </a:rPr>
              <a:t>《</a:t>
            </a:r>
            <a:r>
              <a:rPr lang="zh-CN" altLang="en-US" sz="2000" b="1" i="1" dirty="0" smtClean="0">
                <a:latin typeface="Tahoma" pitchFamily="34" charset="0"/>
                <a:ea typeface="굴림" charset="-127"/>
              </a:rPr>
              <a:t>最新抗癌药物研发专利</a:t>
            </a:r>
            <a:r>
              <a:rPr lang="en-US" altLang="zh-CN" sz="2000" b="1" i="1" dirty="0" smtClean="0">
                <a:latin typeface="Tahoma" pitchFamily="34" charset="0"/>
                <a:ea typeface="굴림" charset="-127"/>
              </a:rPr>
              <a:t>》</a:t>
            </a:r>
            <a:r>
              <a:rPr lang="zh-CN" altLang="en-US" sz="2000" b="1" i="1" dirty="0" smtClean="0">
                <a:latin typeface="Tahoma" pitchFamily="34" charset="0"/>
                <a:ea typeface="굴림" charset="-127"/>
              </a:rPr>
              <a:t>、</a:t>
            </a:r>
            <a:r>
              <a:rPr lang="en-US" altLang="zh-CN" sz="2000" b="1" i="1" dirty="0" smtClean="0">
                <a:latin typeface="Tahoma" pitchFamily="34" charset="0"/>
                <a:ea typeface="굴림" charset="-127"/>
              </a:rPr>
              <a:t>《</a:t>
            </a:r>
            <a:r>
              <a:rPr lang="zh-CN" altLang="en-US" sz="2000" b="1" i="1" dirty="0" smtClean="0">
                <a:latin typeface="Tahoma" pitchFamily="34" charset="0"/>
                <a:ea typeface="굴림" charset="-127"/>
              </a:rPr>
              <a:t>当今医药化学</a:t>
            </a:r>
            <a:r>
              <a:rPr lang="en-US" altLang="zh-CN" sz="2000" b="1" i="1" dirty="0" smtClean="0">
                <a:latin typeface="Tahoma" pitchFamily="34" charset="0"/>
                <a:ea typeface="굴림" charset="-127"/>
              </a:rPr>
              <a:t>》</a:t>
            </a:r>
            <a:r>
              <a:rPr lang="zh-CN" altLang="en-US" sz="2000" b="1" i="1" dirty="0" smtClean="0">
                <a:latin typeface="Tahoma" pitchFamily="34" charset="0"/>
                <a:ea typeface="굴림" charset="-127"/>
              </a:rPr>
              <a:t>及</a:t>
            </a:r>
            <a:r>
              <a:rPr lang="en-US" altLang="zh-CN" sz="2000" b="1" i="1" dirty="0" smtClean="0">
                <a:latin typeface="Tahoma" pitchFamily="34" charset="0"/>
                <a:ea typeface="굴림" charset="-127"/>
              </a:rPr>
              <a:t>《</a:t>
            </a:r>
            <a:r>
              <a:rPr lang="zh-CN" altLang="en-US" sz="2000" b="1" i="1" dirty="0" smtClean="0">
                <a:latin typeface="Tahoma" pitchFamily="34" charset="0"/>
                <a:ea typeface="굴림" charset="-127"/>
              </a:rPr>
              <a:t>当今药物设计</a:t>
            </a:r>
            <a:r>
              <a:rPr lang="en-US" altLang="zh-CN" sz="2000" b="1" i="1" dirty="0" smtClean="0">
                <a:latin typeface="Tahoma" pitchFamily="34" charset="0"/>
                <a:ea typeface="굴림" charset="-127"/>
              </a:rPr>
              <a:t>》</a:t>
            </a:r>
            <a:r>
              <a:rPr lang="zh-CN" altLang="en-US" sz="2000" b="1" i="1" dirty="0" smtClean="0">
                <a:latin typeface="Tahoma" pitchFamily="34" charset="0"/>
                <a:ea typeface="굴림" charset="-127"/>
              </a:rPr>
              <a:t>等。</a:t>
            </a:r>
            <a:endParaRPr lang="en-US" altLang="ko-KR" sz="2000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Tahoma" pitchFamily="34" charset="0"/>
                <a:ea typeface="굴림" charset="-127"/>
              </a:rPr>
              <a:t>与</a:t>
            </a:r>
            <a:r>
              <a:rPr lang="en-US" altLang="zh-CN" sz="2000" dirty="0" smtClean="0">
                <a:latin typeface="Tahoma" pitchFamily="34" charset="0"/>
                <a:ea typeface="굴림" charset="-127"/>
              </a:rPr>
              <a:t>NSTL</a:t>
            </a:r>
            <a:r>
              <a:rPr lang="zh-CN" altLang="en-US" sz="2000" dirty="0" smtClean="0">
                <a:latin typeface="Tahoma" pitchFamily="34" charset="0"/>
                <a:ea typeface="굴림" charset="-127"/>
              </a:rPr>
              <a:t>的合作。</a:t>
            </a:r>
            <a:endParaRPr lang="en-US" altLang="ko-KR" sz="2000" dirty="0" smtClean="0">
              <a:latin typeface="Tahoma" pitchFamily="34" charset="0"/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CN" altLang="en-US" sz="360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主要学科范围</a:t>
            </a:r>
            <a:endParaRPr lang="en-US" altLang="ko-KR" sz="3600" smtClean="0">
              <a:solidFill>
                <a:srgbClr val="333399"/>
              </a:solidFill>
              <a:latin typeface="Tahoma" pitchFamily="34" charset="0"/>
              <a:ea typeface="굴림" charset="-127"/>
            </a:endParaRPr>
          </a:p>
        </p:txBody>
      </p:sp>
      <p:sp>
        <p:nvSpPr>
          <p:cNvPr id="4099" name="Text Box 1035"/>
          <p:cNvSpPr txBox="1">
            <a:spLocks noChangeArrowheads="1"/>
          </p:cNvSpPr>
          <p:nvPr/>
        </p:nvSpPr>
        <p:spPr bwMode="auto">
          <a:xfrm>
            <a:off x="2051050" y="1125538"/>
            <a:ext cx="6049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altLang="ko-KR">
              <a:ea typeface="굴림" charset="-127"/>
            </a:endParaRPr>
          </a:p>
        </p:txBody>
      </p:sp>
      <p:sp>
        <p:nvSpPr>
          <p:cNvPr id="4100" name="Text Box 1036"/>
          <p:cNvSpPr txBox="1">
            <a:spLocks noChangeArrowheads="1"/>
          </p:cNvSpPr>
          <p:nvPr/>
        </p:nvSpPr>
        <p:spPr bwMode="auto">
          <a:xfrm>
            <a:off x="447675" y="712788"/>
            <a:ext cx="606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altLang="ko-KR">
              <a:ea typeface="굴림" charset="-127"/>
            </a:endParaRPr>
          </a:p>
        </p:txBody>
      </p:sp>
      <p:sp>
        <p:nvSpPr>
          <p:cNvPr id="4101" name="Text Box 1037"/>
          <p:cNvSpPr txBox="1">
            <a:spLocks noChangeArrowheads="1"/>
          </p:cNvSpPr>
          <p:nvPr/>
        </p:nvSpPr>
        <p:spPr bwMode="auto">
          <a:xfrm>
            <a:off x="428625" y="1000125"/>
            <a:ext cx="8280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2000" b="1">
              <a:ea typeface="宋体" charset="-122"/>
            </a:endParaRPr>
          </a:p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药学：</a:t>
            </a:r>
            <a:r>
              <a:rPr lang="zh-CN" altLang="en-US" sz="2000">
                <a:ea typeface="宋体" charset="-122"/>
              </a:rPr>
              <a:t>药物化学、药物分析、药理学、药剂学、天然药物化学、药物代谢、临床药学、毒理学、药物治疗、药用有机化学、无机化学和分析化学、组合化学、化学生物学、生物活性和基因疗法、临床合理用药、光（色）谱学、药靶及筛选、药物安全以及各类药物的研发、设计、合成</a:t>
            </a:r>
            <a:endParaRPr lang="en-US" altLang="zh-CN" sz="2000">
              <a:ea typeface="宋体" charset="-122"/>
            </a:endParaRPr>
          </a:p>
          <a:p>
            <a:endParaRPr lang="en-US" altLang="zh-CN" sz="2000">
              <a:ea typeface="宋体" charset="-122"/>
            </a:endParaRPr>
          </a:p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医学：</a:t>
            </a:r>
            <a:r>
              <a:rPr lang="zh-CN" altLang="en-US" sz="2000">
                <a:ea typeface="宋体" charset="-122"/>
              </a:rPr>
              <a:t>分子医学、免疫学、生物化学、生物技术、生物信息以及心血管系统、呼吸系统、内分泌系统、肿瘤系统、感染疾病、老年疾病、变态反应等全身性疾病的药物治疗、干细胞治疗</a:t>
            </a:r>
            <a:endParaRPr lang="en-US" altLang="zh-CN" sz="2000">
              <a:ea typeface="宋体" charset="-122"/>
            </a:endParaRPr>
          </a:p>
          <a:p>
            <a:endParaRPr lang="en-US" altLang="zh-CN" sz="2000" b="1">
              <a:ea typeface="宋体" charset="-122"/>
            </a:endParaRPr>
          </a:p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专利：</a:t>
            </a:r>
            <a:r>
              <a:rPr lang="zh-CN" altLang="en-US" sz="2000">
                <a:ea typeface="宋体" charset="-122"/>
              </a:rPr>
              <a:t>药物研发、设计、发明、配方、生物标记、生物工程、基因序列、等。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750"/>
            <a:ext cx="8280400" cy="5429266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zh-CN" sz="2800" b="1" u="sng" dirty="0" smtClean="0">
              <a:solidFill>
                <a:srgbClr val="FFFF00"/>
              </a:solidFill>
              <a:latin typeface="Tahoma" pitchFamily="34" charset="0"/>
              <a:ea typeface="宋体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2800" b="1" u="sng" dirty="0" smtClean="0">
                <a:latin typeface="Tahoma" pitchFamily="34" charset="0"/>
                <a:ea typeface="宋体" charset="-122"/>
              </a:rPr>
              <a:t>被索引情况</a:t>
            </a:r>
            <a:endParaRPr lang="en-US" altLang="zh-CN" sz="2800" b="1" u="sng" dirty="0" smtClean="0">
              <a:latin typeface="Tahoma" pitchFamily="34" charset="0"/>
              <a:ea typeface="宋体" charset="-122"/>
            </a:endParaRPr>
          </a:p>
          <a:p>
            <a:pPr algn="ctr" eaLnBrk="1" hangingPunct="1">
              <a:buFontTx/>
              <a:buNone/>
            </a:pPr>
            <a:endParaRPr lang="en-GB" altLang="zh-CN" sz="2000" dirty="0" smtClean="0">
              <a:latin typeface="Tahoma" pitchFamily="34" charset="0"/>
              <a:ea typeface="宋体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100%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被</a:t>
            </a: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J-gate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收录</a:t>
            </a:r>
            <a:endParaRPr lang="en-US" altLang="zh-CN" sz="2000" b="1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96%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被</a:t>
            </a: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Chemical Abstract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（化学文摘）收录</a:t>
            </a:r>
            <a:endParaRPr lang="en-US" altLang="zh-CN" sz="2000" b="1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77%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被</a:t>
            </a:r>
            <a:r>
              <a:rPr lang="en-US" altLang="zh-CN" sz="2000" b="1" dirty="0" err="1" smtClean="0">
                <a:latin typeface="Arial" charset="0"/>
                <a:ea typeface="宋体" charset="-122"/>
                <a:cs typeface="Arial" charset="0"/>
              </a:rPr>
              <a:t>Embase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收录</a:t>
            </a:r>
            <a:endParaRPr lang="en-US" altLang="zh-CN" sz="2000" b="1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79%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被</a:t>
            </a: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Scopus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收录</a:t>
            </a:r>
            <a:endParaRPr lang="en-US" altLang="zh-CN" sz="2000" b="1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Arial" charset="0"/>
                <a:ea typeface="宋体" charset="-122"/>
                <a:cs typeface="Arial" charset="0"/>
              </a:rPr>
              <a:t>90%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被</a:t>
            </a:r>
            <a:r>
              <a:rPr lang="en-US" altLang="zh-CN" sz="2000" b="1" dirty="0" err="1" smtClean="0">
                <a:latin typeface="Arial" charset="0"/>
                <a:ea typeface="宋体" charset="-122"/>
                <a:cs typeface="Arial" charset="0"/>
              </a:rPr>
              <a:t>PubsHub</a:t>
            </a:r>
            <a:r>
              <a:rPr lang="zh-CN" altLang="en-US" sz="2000" b="1" dirty="0" smtClean="0">
                <a:latin typeface="Arial" charset="0"/>
                <a:ea typeface="宋体" charset="-122"/>
                <a:cs typeface="Arial" charset="0"/>
              </a:rPr>
              <a:t>收录</a:t>
            </a:r>
          </a:p>
          <a:p>
            <a:endParaRPr lang="en-US" altLang="zh-CN" sz="2000" b="1" dirty="0" smtClean="0">
              <a:latin typeface="Arial" charset="0"/>
              <a:ea typeface="宋体" charset="-122"/>
              <a:cs typeface="Arial" charset="0"/>
            </a:endParaRPr>
          </a:p>
          <a:p>
            <a:endParaRPr lang="en-US" altLang="zh-CN" sz="2800" b="1" dirty="0" smtClean="0">
              <a:solidFill>
                <a:srgbClr val="FFFF00"/>
              </a:solidFill>
              <a:latin typeface="Arial" charset="0"/>
              <a:ea typeface="宋体" charset="-122"/>
              <a:cs typeface="Arial" charset="0"/>
            </a:endParaRPr>
          </a:p>
          <a:p>
            <a:endParaRPr lang="en-US" altLang="zh-CN" sz="2800" b="1" dirty="0" smtClean="0">
              <a:solidFill>
                <a:srgbClr val="FFFF00"/>
              </a:solidFill>
              <a:latin typeface="Arial" charset="0"/>
              <a:ea typeface="宋体" charset="-122"/>
              <a:cs typeface="Arial" charset="0"/>
            </a:endParaRPr>
          </a:p>
          <a:p>
            <a:pPr algn="r">
              <a:buFontTx/>
              <a:buNone/>
            </a:pPr>
            <a:endParaRPr lang="en-US" altLang="zh-CN" sz="1600" b="1" dirty="0" smtClean="0">
              <a:solidFill>
                <a:schemeClr val="bg1"/>
              </a:solidFill>
              <a:latin typeface="Arial" charset="0"/>
              <a:ea typeface="宋体" charset="-122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en-GB" altLang="zh-CN" sz="2000" dirty="0" smtClean="0">
              <a:solidFill>
                <a:schemeClr val="bg1"/>
              </a:solidFill>
              <a:latin typeface="Tahoma" pitchFamily="34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715375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1700" b="1" dirty="0" smtClean="0">
                <a:solidFill>
                  <a:schemeClr val="bg1"/>
                </a:solidFill>
                <a:latin typeface="Tahoma" pitchFamily="34" charset="0"/>
                <a:ea typeface="굴림" charset="-127"/>
              </a:rPr>
              <a:t/>
            </a:r>
            <a:br>
              <a:rPr lang="en-US" altLang="ko-KR" sz="1700" b="1" dirty="0" smtClean="0">
                <a:solidFill>
                  <a:schemeClr val="bg1"/>
                </a:solidFill>
                <a:latin typeface="Tahoma" pitchFamily="34" charset="0"/>
                <a:ea typeface="굴림" charset="-127"/>
              </a:rPr>
            </a:br>
            <a:endParaRPr lang="en-US" altLang="ko-KR" sz="17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700" b="1" dirty="0" smtClean="0">
                <a:latin typeface="Tahoma" pitchFamily="34" charset="0"/>
                <a:ea typeface="굴림" charset="-127"/>
              </a:rPr>
              <a:t>可通过很多交互友好平台对</a:t>
            </a:r>
            <a:r>
              <a:rPr lang="en-US" altLang="zh-CN" sz="1700" b="1" dirty="0" smtClean="0"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1700" b="1" dirty="0" smtClean="0">
                <a:latin typeface="Tahoma" pitchFamily="34" charset="0"/>
                <a:ea typeface="굴림" charset="-127"/>
              </a:rPr>
              <a:t>进行访问</a:t>
            </a:r>
            <a:r>
              <a:rPr lang="en-US" altLang="ko-KR" sz="1700" b="1" dirty="0" smtClean="0">
                <a:latin typeface="Tahoma" pitchFamily="34" charset="0"/>
                <a:ea typeface="굴림" charset="-127"/>
              </a:rPr>
              <a:t> </a:t>
            </a:r>
            <a:r>
              <a:rPr lang="zh-CN" altLang="en-US" sz="1700" b="1" dirty="0" smtClean="0">
                <a:latin typeface="Tahoma" pitchFamily="34" charset="0"/>
                <a:ea typeface="굴림" charset="-127"/>
              </a:rPr>
              <a:t>：</a:t>
            </a:r>
            <a:r>
              <a:rPr lang="en-US" altLang="ko-KR" sz="1700" b="1" dirty="0" err="1" smtClean="0">
                <a:latin typeface="Tahoma" pitchFamily="34" charset="0"/>
                <a:ea typeface="굴림" charset="-127"/>
              </a:rPr>
              <a:t>Ingenta</a:t>
            </a:r>
            <a:r>
              <a:rPr lang="en-US" altLang="ko-KR" sz="1700" b="1" dirty="0" smtClean="0">
                <a:latin typeface="Tahoma" pitchFamily="34" charset="0"/>
                <a:ea typeface="굴림" charset="-127"/>
              </a:rPr>
              <a:t> Connect, </a:t>
            </a:r>
            <a:r>
              <a:rPr lang="en-US" altLang="ko-KR" sz="1700" b="1" dirty="0" err="1" smtClean="0">
                <a:latin typeface="Tahoma" pitchFamily="34" charset="0"/>
                <a:ea typeface="굴림" charset="-127"/>
              </a:rPr>
              <a:t>CrossRef</a:t>
            </a:r>
            <a:r>
              <a:rPr lang="en-US" altLang="ko-KR" sz="1700" b="1" dirty="0" smtClean="0">
                <a:latin typeface="Tahoma" pitchFamily="34" charset="0"/>
                <a:ea typeface="굴림" charset="-127"/>
              </a:rPr>
              <a:t>, </a:t>
            </a:r>
            <a:r>
              <a:rPr lang="en-US" altLang="ko-KR" sz="1700" b="1" dirty="0" err="1" smtClean="0">
                <a:latin typeface="Tahoma" pitchFamily="34" charset="0"/>
                <a:ea typeface="굴림" charset="-127"/>
              </a:rPr>
              <a:t>Infotrieve</a:t>
            </a:r>
            <a:r>
              <a:rPr lang="en-US" altLang="ko-KR" sz="1700" b="1" dirty="0" smtClean="0">
                <a:latin typeface="Tahoma" pitchFamily="34" charset="0"/>
                <a:ea typeface="굴림" charset="-127"/>
              </a:rPr>
              <a:t>, </a:t>
            </a:r>
            <a:r>
              <a:rPr lang="en-US" altLang="ko-KR" sz="1700" b="1" dirty="0" err="1" smtClean="0">
                <a:latin typeface="Tahoma" pitchFamily="34" charset="0"/>
                <a:ea typeface="굴림" charset="-127"/>
              </a:rPr>
              <a:t>Ebsco</a:t>
            </a:r>
            <a:r>
              <a:rPr lang="en-US" altLang="ko-KR" sz="1700" b="1" dirty="0" smtClean="0">
                <a:latin typeface="Tahoma" pitchFamily="34" charset="0"/>
                <a:ea typeface="굴림" charset="-127"/>
              </a:rPr>
              <a:t>,  J-Gate and </a:t>
            </a:r>
            <a:r>
              <a:rPr lang="en-US" altLang="ko-KR" sz="1700" b="1" dirty="0" err="1" smtClean="0">
                <a:latin typeface="Tahoma" pitchFamily="34" charset="0"/>
                <a:ea typeface="굴림" charset="-127"/>
              </a:rPr>
              <a:t>BenthamDirect</a:t>
            </a:r>
            <a:r>
              <a:rPr lang="en-US" altLang="ko-KR" sz="1700" b="1" dirty="0" smtClean="0">
                <a:latin typeface="Tahoma" pitchFamily="34" charset="0"/>
                <a:ea typeface="굴림" charset="-127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7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GB" altLang="ko-KR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ko-KR" sz="1800" b="1" dirty="0" smtClean="0">
                <a:latin typeface="Tahoma" pitchFamily="34" charset="0"/>
                <a:ea typeface="굴림" charset="-127"/>
              </a:rPr>
              <a:t>Bentham2009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起开始出版电子书，现在电子书共有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540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余种，并计划于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2-3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年内出版约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2000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种全学科电子书。</a:t>
            </a:r>
            <a:r>
              <a:rPr lang="en-GB" altLang="ko-KR" sz="1800" b="1" dirty="0" smtClean="0">
                <a:latin typeface="Tahoma" pitchFamily="34" charset="0"/>
                <a:ea typeface="굴림" charset="-127"/>
              </a:rPr>
              <a:t/>
            </a:r>
            <a:br>
              <a:rPr lang="en-GB" altLang="ko-KR" sz="1800" b="1" dirty="0" smtClean="0">
                <a:latin typeface="Tahoma" pitchFamily="34" charset="0"/>
                <a:ea typeface="굴림" charset="-127"/>
              </a:rPr>
            </a:br>
            <a:endParaRPr lang="en-GB" altLang="ko-KR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ko-KR" sz="1800" b="1" dirty="0" smtClean="0"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同时出版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50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种全学科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OA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期刊。荣誉会员享受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OA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投稿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5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折优惠。</a:t>
            </a:r>
            <a:endParaRPr lang="en-GB" altLang="ko-KR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GB" altLang="ko-KR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ko-KR" sz="1800" b="1" dirty="0" smtClean="0"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提供符合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Counter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标准的使用统计</a:t>
            </a:r>
            <a:r>
              <a:rPr lang="en-GB" altLang="ko-KR" sz="1800" b="1" dirty="0" smtClean="0">
                <a:latin typeface="Tahoma" pitchFamily="34" charset="0"/>
                <a:ea typeface="굴림" charset="-127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提供永久访问。</a:t>
            </a:r>
            <a:endParaRPr lang="en-US" altLang="zh-CN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GB" altLang="ko-KR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提供</a:t>
            </a:r>
            <a:r>
              <a:rPr lang="en-US" altLang="zh-CN" sz="1800" b="1" dirty="0" smtClean="0">
                <a:latin typeface="Tahoma" pitchFamily="34" charset="0"/>
                <a:ea typeface="굴림" charset="-127"/>
              </a:rPr>
              <a:t>10</a:t>
            </a:r>
            <a:r>
              <a:rPr lang="zh-CN" altLang="en-US" sz="1800" b="1" dirty="0" smtClean="0">
                <a:latin typeface="Tahoma" pitchFamily="34" charset="0"/>
                <a:ea typeface="굴림" charset="-127"/>
              </a:rPr>
              <a:t>年免费回溯</a:t>
            </a:r>
            <a:endParaRPr lang="en-GB" altLang="ko-KR" sz="1800" b="1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700" b="1" dirty="0" smtClean="0">
              <a:latin typeface="Tahoma" pitchFamily="34" charset="0"/>
              <a:ea typeface="굴림" charset="-127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900112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关于</a:t>
            </a:r>
            <a:r>
              <a:rPr lang="en-US" altLang="zh-CN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的一些</a:t>
            </a:r>
            <a:r>
              <a:rPr lang="en-US" altLang="zh-CN" sz="3200" dirty="0" smtClean="0">
                <a:solidFill>
                  <a:srgbClr val="333399"/>
                </a:solidFill>
                <a:latin typeface="Tahoma" pitchFamily="34" charset="0"/>
                <a:ea typeface="굴림" charset="-127"/>
              </a:rPr>
              <a:t>……</a:t>
            </a:r>
            <a:endParaRPr lang="en-US" altLang="ko-KR" sz="1400" dirty="0" smtClean="0">
              <a:solidFill>
                <a:srgbClr val="333399"/>
              </a:solidFill>
              <a:latin typeface="Tahoma" pitchFamily="34" charset="0"/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650" y="214313"/>
            <a:ext cx="7613650" cy="792162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solidFill>
                  <a:srgbClr val="000066"/>
                </a:solidFill>
                <a:latin typeface="Tahoma" pitchFamily="34" charset="0"/>
                <a:ea typeface="굴림" charset="-127"/>
              </a:rPr>
              <a:t>编辑、评审及作者</a:t>
            </a:r>
            <a:endParaRPr lang="en-US" altLang="ko-KR" sz="3200" dirty="0" smtClean="0">
              <a:solidFill>
                <a:srgbClr val="000066"/>
              </a:solidFill>
              <a:latin typeface="Tahoma" pitchFamily="34" charset="0"/>
              <a:ea typeface="굴림" charset="-127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7772400" cy="460851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latin typeface="Tahoma" pitchFamily="34" charset="0"/>
                <a:ea typeface="굴림" charset="-127"/>
              </a:rPr>
              <a:t>Bentham</a:t>
            </a:r>
            <a:r>
              <a:rPr lang="zh-CN" altLang="en-US" sz="2800" dirty="0" smtClean="0">
                <a:latin typeface="Tahoma" pitchFamily="34" charset="0"/>
                <a:ea typeface="굴림" charset="-127"/>
              </a:rPr>
              <a:t>的编辑及作者团队来自于世界各地顶级学府及研究机构，以北美、欧洲及东亚地区（包括中国、日本、韩国等）为主 。</a:t>
            </a:r>
            <a:endParaRPr lang="en-US" altLang="ko-KR" sz="2800" dirty="0" smtClean="0">
              <a:latin typeface="Tahom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dirty="0" smtClean="0">
              <a:solidFill>
                <a:schemeClr val="bg1"/>
              </a:solidFill>
              <a:latin typeface="Tahoma" pitchFamily="34" charset="0"/>
              <a:ea typeface="굴림" charset="-127"/>
            </a:endParaRPr>
          </a:p>
        </p:txBody>
      </p:sp>
      <p:grpSp>
        <p:nvGrpSpPr>
          <p:cNvPr id="7172" name="Group 1028"/>
          <p:cNvGrpSpPr>
            <a:grpSpLocks/>
          </p:cNvGrpSpPr>
          <p:nvPr/>
        </p:nvGrpSpPr>
        <p:grpSpPr bwMode="auto">
          <a:xfrm>
            <a:off x="2759075" y="1866900"/>
            <a:ext cx="3625850" cy="3125788"/>
            <a:chOff x="0" y="0"/>
            <a:chExt cx="2284" cy="1969"/>
          </a:xfrm>
        </p:grpSpPr>
        <p:sp>
          <p:nvSpPr>
            <p:cNvPr id="7173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ko-KR">
                <a:ea typeface="굴림" charset="-127"/>
              </a:endParaRPr>
            </a:p>
          </p:txBody>
        </p:sp>
        <p:grpSp>
          <p:nvGrpSpPr>
            <p:cNvPr id="7174" name="Group 1030"/>
            <p:cNvGrpSpPr>
              <a:grpSpLocks/>
            </p:cNvGrpSpPr>
            <p:nvPr/>
          </p:nvGrpSpPr>
          <p:grpSpPr bwMode="auto">
            <a:xfrm>
              <a:off x="0" y="0"/>
              <a:ext cx="2025" cy="1969"/>
              <a:chOff x="0" y="1969"/>
              <a:chExt cx="2025" cy="1969"/>
            </a:xfrm>
          </p:grpSpPr>
          <p:sp>
            <p:nvSpPr>
              <p:cNvPr id="7175" name="Rectangle 1031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ko-KR">
                  <a:ea typeface="굴림" charset="-127"/>
                </a:endParaRPr>
              </a:p>
            </p:txBody>
          </p:sp>
          <p:sp>
            <p:nvSpPr>
              <p:cNvPr id="7176" name="Rectangle 1032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ko-KR" sz="800">
                    <a:latin typeface="Verdana" pitchFamily="34" charset="0"/>
                    <a:ea typeface="굴림" charset="-127"/>
                  </a:rPr>
                  <a:t>  </a:t>
                </a:r>
                <a:r>
                  <a:rPr lang="en-US" altLang="ko-KR" sz="8100">
                    <a:latin typeface="Verdana" pitchFamily="34" charset="0"/>
                    <a:ea typeface="굴림" charset="-127"/>
                  </a:rPr>
                  <a:t> </a:t>
                </a:r>
                <a:r>
                  <a:rPr lang="en-US" altLang="ko-KR" sz="800">
                    <a:latin typeface="Verdana" pitchFamily="34" charset="0"/>
                    <a:ea typeface="굴림" charset="-127"/>
                  </a:rPr>
                  <a:t>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Bentham Science</a:t>
            </a:r>
            <a:r>
              <a:rPr lang="zh-CN" altLang="en-US" sz="3200" dirty="0" smtClean="0">
                <a:ea typeface="宋体" charset="-122"/>
              </a:rPr>
              <a:t>与中国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Bentham </a:t>
            </a:r>
            <a:r>
              <a:rPr lang="zh-CN" altLang="en-US" dirty="0" smtClean="0">
                <a:ea typeface="宋体" charset="-122"/>
              </a:rPr>
              <a:t>与中国高校有很多合作</a:t>
            </a:r>
            <a:endParaRPr lang="en-US" altLang="zh-CN" dirty="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dirty="0" smtClean="0">
                <a:ea typeface="宋体" charset="-122"/>
              </a:rPr>
              <a:t>  </a:t>
            </a:r>
          </a:p>
          <a:p>
            <a:pPr>
              <a:buFontTx/>
              <a:buNone/>
            </a:pPr>
            <a:r>
              <a:rPr lang="en-US" altLang="zh-CN" sz="2400" dirty="0" smtClean="0">
                <a:ea typeface="宋体" charset="-122"/>
              </a:rPr>
              <a:t>    </a:t>
            </a:r>
            <a:r>
              <a:rPr lang="zh-CN" altLang="en-US" sz="2400" dirty="0" smtClean="0">
                <a:ea typeface="宋体" charset="-122"/>
              </a:rPr>
              <a:t>湖南中医药大学</a:t>
            </a:r>
            <a:r>
              <a:rPr lang="en-US" altLang="zh-CN" sz="2400" dirty="0" smtClean="0">
                <a:ea typeface="宋体" charset="-122"/>
              </a:rPr>
              <a:t>-《Current Traditional Medicine》 </a:t>
            </a:r>
          </a:p>
          <a:p>
            <a:pPr>
              <a:buFontTx/>
              <a:buNone/>
            </a:pPr>
            <a:r>
              <a:rPr lang="en-US" altLang="zh-CN" sz="2400" dirty="0" smtClean="0">
                <a:ea typeface="宋体" charset="-122"/>
              </a:rPr>
              <a:t> </a:t>
            </a:r>
          </a:p>
          <a:p>
            <a:pPr>
              <a:buFontTx/>
              <a:buNone/>
            </a:pPr>
            <a:r>
              <a:rPr lang="en-US" altLang="zh-CN" sz="2400" dirty="0" smtClean="0">
                <a:ea typeface="宋体" charset="-122"/>
              </a:rPr>
              <a:t>    </a:t>
            </a:r>
            <a:r>
              <a:rPr lang="zh-CN" altLang="en-US" sz="2400" dirty="0" smtClean="0">
                <a:ea typeface="宋体" charset="-122"/>
              </a:rPr>
              <a:t>浙江大学</a:t>
            </a:r>
            <a:r>
              <a:rPr lang="en-US" altLang="zh-CN" sz="2400" dirty="0" smtClean="0">
                <a:ea typeface="宋体" charset="-122"/>
              </a:rPr>
              <a:t>-《Current Cardiology Reviews》</a:t>
            </a:r>
            <a:endParaRPr lang="zh-CN" altLang="en-US" sz="2400" dirty="0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825</Words>
  <Application>Microsoft Office PowerPoint</Application>
  <PresentationFormat>全屏显示(4:3)</PresentationFormat>
  <Paragraphs>199</Paragraphs>
  <Slides>26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Default Design</vt:lpstr>
      <vt:lpstr>幻灯片 1</vt:lpstr>
      <vt:lpstr>内容提要</vt:lpstr>
      <vt:lpstr>1、Bentham简介及平台使用 </vt:lpstr>
      <vt:lpstr>Bentham – 我们是谁?</vt:lpstr>
      <vt:lpstr>主要学科范围</vt:lpstr>
      <vt:lpstr>幻灯片 6</vt:lpstr>
      <vt:lpstr>关于Bentham的一些……</vt:lpstr>
      <vt:lpstr>编辑、评审及作者</vt:lpstr>
      <vt:lpstr>Bentham Science与中国</vt:lpstr>
      <vt:lpstr>Bentham Science 出版物特点</vt:lpstr>
      <vt:lpstr>怎样开始使用Bentham？</vt:lpstr>
      <vt:lpstr>怎样开始使用Bentham？ </vt:lpstr>
      <vt:lpstr>怎样开始使用Bentham？</vt:lpstr>
      <vt:lpstr>2、经典期刊举例  </vt:lpstr>
      <vt:lpstr> BENTHAM独有的专利评审类期刊（27种）</vt:lpstr>
      <vt:lpstr>诺贝尔获奖者</vt:lpstr>
      <vt:lpstr>幻灯片 17</vt:lpstr>
      <vt:lpstr>幻灯片 18</vt:lpstr>
      <vt:lpstr>Top Journals</vt:lpstr>
      <vt:lpstr>Top Journals</vt:lpstr>
      <vt:lpstr>3、关于投稿 </vt:lpstr>
      <vt:lpstr>关于投稿</vt:lpstr>
      <vt:lpstr>关于投稿</vt:lpstr>
      <vt:lpstr>关于投稿</vt:lpstr>
      <vt:lpstr>联系我们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/>
  <cp:revision>2</cp:revision>
  <dcterms:created xsi:type="dcterms:W3CDTF">2011-08-02T15:20:03Z</dcterms:created>
  <dcterms:modified xsi:type="dcterms:W3CDTF">2016-06-06T08:13:33Z</dcterms:modified>
</cp:coreProperties>
</file>